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14630400" cy="8229600"/>
  <p:notesSz cx="8229600" cy="14630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81A2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52833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81A2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52833"/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81A2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52833"/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81A2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52833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81A2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52833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81A2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52833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81A2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52833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81A2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52833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81A2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52833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81A2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52833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81A2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52833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81A2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52833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2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image" Target="../media/image-12-3.png"/><Relationship Id="rId4" Type="http://schemas.openxmlformats.org/officeDocument/2006/relationships/image" Target="../media/image-12-4.png"/><Relationship Id="rId5" Type="http://schemas.openxmlformats.org/officeDocument/2006/relationships/slideLayout" Target="../slideLayouts/slideLayout13.xml"/><Relationship Id="rId6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4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image" Target="../media/image-4-6.png"/><Relationship Id="rId7" Type="http://schemas.openxmlformats.org/officeDocument/2006/relationships/image" Target="../media/image-4-7.png"/><Relationship Id="rId8" Type="http://schemas.openxmlformats.org/officeDocument/2006/relationships/image" Target="../media/image-4-8.png"/><Relationship Id="rId9" Type="http://schemas.openxmlformats.org/officeDocument/2006/relationships/slideLayout" Target="../slideLayouts/slideLayout5.xml"/><Relationship Id="rId10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6" Type="http://schemas.openxmlformats.org/officeDocument/2006/relationships/slideLayout" Target="../slideLayouts/slideLayout8.xml"/><Relationship Id="rId7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0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383393"/>
            <a:ext cx="7556421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F98AC7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การค้นพบพรสวรรค์ด้วยนวัตกรรมวิทยาศาสตร์ลายนิ้วมือ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6280190" y="3921204"/>
            <a:ext cx="7556421" cy="992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900"/>
              </a:lnSpc>
              <a:buNone/>
            </a:pPr>
            <a:r>
              <a:rPr lang="en-US" sz="3100" b="1" dirty="0">
                <a:solidFill>
                  <a:srgbClr val="F98AC7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สถาบันเบรนเท็น สแกน ร่วมกับ มูลนิธิศูนย์บูรณาการพัฒนามนุษย์</a:t>
            </a:r>
            <a:endParaRPr lang="en-US" sz="3100" dirty="0"/>
          </a:p>
        </p:txBody>
      </p:sp>
      <p:sp>
        <p:nvSpPr>
          <p:cNvPr id="5" name="Text 2"/>
          <p:cNvSpPr/>
          <p:nvPr/>
        </p:nvSpPr>
        <p:spPr>
          <a:xfrm>
            <a:off x="6280190" y="5211128"/>
            <a:ext cx="75564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ค้นพบศักยภาพที่แท้จริงของคุณและคนรอบข้าง ด้วยนวัตกรรมการสแกนลายนิ้วมือ 10 นิ้ว ที่เชื่อมโยงกับการทำงานของสมอง เพื่อวิเคราะห์พรสวรรค์และความถนัดเฉพาะบุคคล</a:t>
            </a:r>
            <a:endParaRPr lang="en-US" sz="15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4809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368040"/>
            <a:ext cx="9262348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F98AC7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สิ่งที่คุณจะได้รับจากการวิเคราะห์สำหรับวัยทำงาน</a:t>
            </a:r>
            <a:endParaRPr lang="en-US" sz="3900" dirty="0"/>
          </a:p>
        </p:txBody>
      </p:sp>
      <p:sp>
        <p:nvSpPr>
          <p:cNvPr id="4" name="Shape 1"/>
          <p:cNvSpPr/>
          <p:nvPr/>
        </p:nvSpPr>
        <p:spPr>
          <a:xfrm>
            <a:off x="793790" y="4285774"/>
            <a:ext cx="6422231" cy="1158716"/>
          </a:xfrm>
          <a:prstGeom prst="roundRect">
            <a:avLst>
              <a:gd name="adj" fmla="val 7194"/>
            </a:avLst>
          </a:prstGeom>
          <a:solidFill>
            <a:srgbClr val="444752"/>
          </a:solidFill>
          <a:ln w="7620">
            <a:solidFill>
              <a:srgbClr val="5D606B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999768" y="4491752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รู้จักตัวเองในระดับลึก</a:t>
            </a:r>
            <a:endParaRPr lang="en-US" sz="1950" dirty="0"/>
          </a:p>
        </p:txBody>
      </p:sp>
      <p:sp>
        <p:nvSpPr>
          <p:cNvPr id="6" name="Text 3"/>
          <p:cNvSpPr/>
          <p:nvPr/>
        </p:nvSpPr>
        <p:spPr>
          <a:xfrm>
            <a:off x="999768" y="4920972"/>
            <a:ext cx="601027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จากการอ่านสมอง 5 ส่วนผ่านลายนิ้วมือ</a:t>
            </a:r>
            <a:endParaRPr lang="en-US" sz="1550" dirty="0"/>
          </a:p>
        </p:txBody>
      </p:sp>
      <p:sp>
        <p:nvSpPr>
          <p:cNvPr id="7" name="Shape 4"/>
          <p:cNvSpPr/>
          <p:nvPr/>
        </p:nvSpPr>
        <p:spPr>
          <a:xfrm>
            <a:off x="7414379" y="4285774"/>
            <a:ext cx="6422231" cy="1158716"/>
          </a:xfrm>
          <a:prstGeom prst="roundRect">
            <a:avLst>
              <a:gd name="adj" fmla="val 7194"/>
            </a:avLst>
          </a:prstGeom>
          <a:solidFill>
            <a:srgbClr val="444752"/>
          </a:solidFill>
          <a:ln w="7620">
            <a:solidFill>
              <a:srgbClr val="5D606B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620357" y="4491752"/>
            <a:ext cx="3008828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เข้าใจรูปแบบการทำงานของคุณ</a:t>
            </a:r>
            <a:endParaRPr lang="en-US" sz="1950" dirty="0"/>
          </a:p>
        </p:txBody>
      </p:sp>
      <p:sp>
        <p:nvSpPr>
          <p:cNvPr id="9" name="Text 6"/>
          <p:cNvSpPr/>
          <p:nvPr/>
        </p:nvSpPr>
        <p:spPr>
          <a:xfrm>
            <a:off x="7620357" y="4920972"/>
            <a:ext cx="601027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เช่น คิดเร็ว วิเคราะห์ดี หรือสร้างสรรค์เด่น</a:t>
            </a:r>
            <a:endParaRPr lang="en-US" sz="1550" dirty="0"/>
          </a:p>
        </p:txBody>
      </p:sp>
      <p:sp>
        <p:nvSpPr>
          <p:cNvPr id="10" name="Shape 7"/>
          <p:cNvSpPr/>
          <p:nvPr/>
        </p:nvSpPr>
        <p:spPr>
          <a:xfrm>
            <a:off x="793790" y="5642848"/>
            <a:ext cx="6422231" cy="1158716"/>
          </a:xfrm>
          <a:prstGeom prst="roundRect">
            <a:avLst>
              <a:gd name="adj" fmla="val 7194"/>
            </a:avLst>
          </a:prstGeom>
          <a:solidFill>
            <a:srgbClr val="444752"/>
          </a:solidFill>
          <a:ln w="7620">
            <a:solidFill>
              <a:srgbClr val="5D606B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999768" y="5848826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รู้ว่าควรพัฒนาด้านใด</a:t>
            </a:r>
            <a:endParaRPr lang="en-US" sz="1950" dirty="0"/>
          </a:p>
        </p:txBody>
      </p:sp>
      <p:sp>
        <p:nvSpPr>
          <p:cNvPr id="12" name="Text 9"/>
          <p:cNvSpPr/>
          <p:nvPr/>
        </p:nvSpPr>
        <p:spPr>
          <a:xfrm>
            <a:off x="999768" y="6278047"/>
            <a:ext cx="601027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และควรทำงานร่วมกับใครแบบไหนเพื่อเสริมกัน</a:t>
            </a:r>
            <a:endParaRPr lang="en-US" sz="1550" dirty="0"/>
          </a:p>
        </p:txBody>
      </p:sp>
      <p:sp>
        <p:nvSpPr>
          <p:cNvPr id="13" name="Shape 10"/>
          <p:cNvSpPr/>
          <p:nvPr/>
        </p:nvSpPr>
        <p:spPr>
          <a:xfrm>
            <a:off x="7414379" y="5642848"/>
            <a:ext cx="6422231" cy="1158716"/>
          </a:xfrm>
          <a:prstGeom prst="roundRect">
            <a:avLst>
              <a:gd name="adj" fmla="val 7194"/>
            </a:avLst>
          </a:prstGeom>
          <a:solidFill>
            <a:srgbClr val="444752"/>
          </a:solidFill>
          <a:ln w="7620">
            <a:solidFill>
              <a:srgbClr val="5D606B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7620357" y="5848826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ลดการลองผิดลองถูก</a:t>
            </a:r>
            <a:endParaRPr lang="en-US" sz="1950" dirty="0"/>
          </a:p>
        </p:txBody>
      </p:sp>
      <p:sp>
        <p:nvSpPr>
          <p:cNvPr id="15" name="Text 12"/>
          <p:cNvSpPr/>
          <p:nvPr/>
        </p:nvSpPr>
        <p:spPr>
          <a:xfrm>
            <a:off x="7620357" y="6278047"/>
            <a:ext cx="601027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วางแผนอาชีพและธุรกิจได้ตรงเป้า</a:t>
            </a:r>
            <a:endParaRPr lang="en-US" sz="1550" dirty="0"/>
          </a:p>
        </p:txBody>
      </p:sp>
      <p:sp>
        <p:nvSpPr>
          <p:cNvPr id="16" name="Text 13"/>
          <p:cNvSpPr/>
          <p:nvPr/>
        </p:nvSpPr>
        <p:spPr>
          <a:xfrm>
            <a:off x="793790" y="7024807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เสริมเข็มทิศชีวิตคุณ ด้วยข้อมูลจากสมองของคุณเอง</a:t>
            </a:r>
            <a:endParaRPr lang="en-US" sz="15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750463"/>
            <a:ext cx="5998131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F98AC7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ผู้ประกอบการ ผู้บริหาร-องค์กร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793790" y="3668197"/>
            <a:ext cx="75564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สำหรับผู้บริหาร องค์กร หรือเจ้าของธุรกิจ การเข้าใจ "ศักยภาพของคนในทีม" คือจุดเริ่มต้นของการบริหารที่มีประสิทธิภาพ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793790" y="4526518"/>
            <a:ext cx="7556421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F98AC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การสแกนลายนิ้วมือแบบเต็ม 10 นิ้ว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เป็นเครื่องมือเชิงวิทยาศาสตร์ที่ช่วยให้คุณ "อ่านคนออก ใช้คนเป็น และวางคนให้เหมาะกับงาน" ส่งผลโดยตรงต่อประสิทธิภาพทีม ผลประกอบการ และการเติบโตอย่างยั่งยืนขององค์กร</a:t>
            </a:r>
            <a:endParaRPr lang="en-US" sz="15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69313"/>
            <a:ext cx="6769775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F98AC7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สิ่งที่องค์กรจะได้รับจากการวิเคราะห์</a:t>
            </a:r>
            <a:endParaRPr lang="en-US" sz="39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2310289"/>
            <a:ext cx="6279356" cy="3641884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4874" y="2310289"/>
            <a:ext cx="992267" cy="122277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755499" y="2508647"/>
            <a:ext cx="3265289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เข้าใจจุดแข็ง–จุดอ่อนของบุคลากร</a:t>
            </a:r>
            <a:endParaRPr lang="en-US" sz="1950" dirty="0"/>
          </a:p>
        </p:txBody>
      </p:sp>
      <p:sp>
        <p:nvSpPr>
          <p:cNvPr id="6" name="Text 2"/>
          <p:cNvSpPr/>
          <p:nvPr/>
        </p:nvSpPr>
        <p:spPr>
          <a:xfrm>
            <a:off x="8755499" y="3017163"/>
            <a:ext cx="508873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จากการวิเคราะห์สมอง 5 ส่วน</a:t>
            </a:r>
            <a:endParaRPr lang="en-US" sz="15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4874" y="3533061"/>
            <a:ext cx="992267" cy="122277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755499" y="3731419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วางคนให้ถูกงาน</a:t>
            </a:r>
            <a:endParaRPr lang="en-US" sz="1950" dirty="0"/>
          </a:p>
        </p:txBody>
      </p:sp>
      <p:sp>
        <p:nvSpPr>
          <p:cNvPr id="9" name="Text 4"/>
          <p:cNvSpPr/>
          <p:nvPr/>
        </p:nvSpPr>
        <p:spPr>
          <a:xfrm>
            <a:off x="8755499" y="4239935"/>
            <a:ext cx="508873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ลดปัญหา "งานไม่ตรงคน" หรือ "คนไม่ตรงทีม"</a:t>
            </a:r>
            <a:endParaRPr lang="en-US" sz="15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4874" y="4755833"/>
            <a:ext cx="992267" cy="122277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8755499" y="4954191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พัฒนาทักษะเฉพาะบุคคล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8755499" y="5462707"/>
            <a:ext cx="508873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สร้างวัฒนธรรมองค์กรแบบเข้าใจคน</a:t>
            </a:r>
            <a:endParaRPr lang="en-US" sz="1550" dirty="0"/>
          </a:p>
        </p:txBody>
      </p:sp>
      <p:sp>
        <p:nvSpPr>
          <p:cNvPr id="13" name="Text 7"/>
          <p:cNvSpPr/>
          <p:nvPr/>
        </p:nvSpPr>
        <p:spPr>
          <a:xfrm>
            <a:off x="793790" y="6425089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หากคุณเป็นผู้นำที่ต้องการบริหารคนอย่างเข้าใจ ไม่ใช่แค่ "สั่งการ" แต่ "สร้างการเติบโต" รายงานวิเคราะห์ลายนิ้วมือเต็ม 10 นิ้วคือกุญแจที่จะช่วยให้คุณ </a:t>
            </a:r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F98AC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เข้าใจตัวเอง เข้าใจทีม และสร้างความสำเร็จร่วมกัน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ได้อย่างมั่นคงในยุคใหม่</a:t>
            </a:r>
            <a:endParaRPr lang="en-US" sz="15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440424"/>
            <a:ext cx="7556421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F98AC7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เด็กปฐมวัย: ค้นพบพรสวรรค์ตั้งแต่เริ่มต้น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793790" y="3978235"/>
            <a:ext cx="7556421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ในช่วงวัยปฐมวัย หรือวัยก่อนเข้าเรียน ถือเป็น "ช่วงเวลาทองของการพัฒนา" ที่สมองของเด็กสามารถเรียนรู้และตอบสนองได้ดีเป็นพิเศษ การเข้าใจธรรมชาติของลูกตั้งแต่เล็กจึงเป็นหัวใจสำคัญที่ช่วยให้พ่อแม่สามารถวางแผนพัฒนาศักยภาพลูกได้อย่างถูกทิศทาง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793790" y="5154097"/>
            <a:ext cx="75564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หนึ่งในเครื่องมือที่มีประสิทธิภาพสูงในการเข้าใจลูกน้อย คือ 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การสแกนลายนิ้วมือเพื่อวิเคราะห์พรสวรรค์เฉพาะบุคคลแบบเต็ม 10 นิ้ว</a:t>
            </a:r>
            <a:endParaRPr lang="en-US" sz="15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192298"/>
            <a:ext cx="7532132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F98AC7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ทำไมต้องวิเคราะห์ลายนิ้วมือตั้งแต่เด็ก?</a:t>
            </a:r>
            <a:endParaRPr lang="en-US" sz="39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90" y="3333274"/>
            <a:ext cx="3536156" cy="207764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821674" y="3288625"/>
            <a:ext cx="3536156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Char char="•"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ระบุศักยภาพโดยกำเนิดในด้านต่างๆ เช่น การคิด การฟัง การเคลื่อนไหว การเรียนรู้ และการมองเห็น</a:t>
            </a:r>
            <a:endParaRPr lang="en-US" sz="1550" dirty="0"/>
          </a:p>
        </p:txBody>
      </p:sp>
      <p:sp>
        <p:nvSpPr>
          <p:cNvPr id="6" name="Text 2"/>
          <p:cNvSpPr/>
          <p:nvPr/>
        </p:nvSpPr>
        <p:spPr>
          <a:xfrm>
            <a:off x="4821674" y="4310658"/>
            <a:ext cx="3536156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Char char="•"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รู้รูปแบบการเรียนรู้เฉพาะตัวของลูก เช่น การฟัง (Auditory), การมองเห็น (Visual), การลงมือทำ (Kinesthetic)</a:t>
            </a:r>
            <a:endParaRPr lang="en-US" sz="1550" dirty="0"/>
          </a:p>
        </p:txBody>
      </p:sp>
      <p:sp>
        <p:nvSpPr>
          <p:cNvPr id="7" name="Text 3"/>
          <p:cNvSpPr/>
          <p:nvPr/>
        </p:nvSpPr>
        <p:spPr>
          <a:xfrm>
            <a:off x="4821674" y="5332690"/>
            <a:ext cx="3536156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Char char="•"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ค้นหาแนวโน้มพรสวรรค์ที่มี เช่น ดนตรี กีฬา ศิลปะ วิทยาศาสตร์ ฯลฯ</a:t>
            </a:r>
            <a:endParaRPr lang="en-US" sz="15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25617"/>
            <a:ext cx="7214830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F98AC7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ประโยชน์สำหรับผู้ปกครองเด็กปฐมวัย</a:t>
            </a:r>
            <a:endParaRPr lang="en-US" sz="3900" dirty="0"/>
          </a:p>
        </p:txBody>
      </p:sp>
      <p:sp>
        <p:nvSpPr>
          <p:cNvPr id="3" name="Shape 1"/>
          <p:cNvSpPr/>
          <p:nvPr/>
        </p:nvSpPr>
        <p:spPr>
          <a:xfrm>
            <a:off x="793790" y="2142530"/>
            <a:ext cx="6422231" cy="1952387"/>
          </a:xfrm>
          <a:prstGeom prst="roundRect">
            <a:avLst>
              <a:gd name="adj" fmla="val 4270"/>
            </a:avLst>
          </a:prstGeom>
          <a:solidFill>
            <a:srgbClr val="444752"/>
          </a:solidFill>
          <a:ln w="7620">
            <a:solidFill>
              <a:srgbClr val="5D606B"/>
            </a:solidFill>
            <a:prstDash val="solid"/>
          </a:ln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9768" y="2348508"/>
            <a:ext cx="595313" cy="595313"/>
          </a:xfrm>
          <a:prstGeom prst="rect">
            <a:avLst/>
          </a:prstGeom>
        </p:spPr>
      </p:pic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479" y="2478643"/>
            <a:ext cx="267891" cy="334923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999768" y="3142178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ค้นพบพรสวรรค์ที่ซ่อนอยู่</a:t>
            </a:r>
            <a:endParaRPr lang="en-US" sz="1950" dirty="0"/>
          </a:p>
        </p:txBody>
      </p:sp>
      <p:sp>
        <p:nvSpPr>
          <p:cNvPr id="7" name="Text 3"/>
          <p:cNvSpPr/>
          <p:nvPr/>
        </p:nvSpPr>
        <p:spPr>
          <a:xfrm>
            <a:off x="999768" y="3571399"/>
            <a:ext cx="601027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เข้าใจธรรมชาติของลูกได้แม่นยำตั้งแต่วัยเยาว์</a:t>
            </a:r>
            <a:endParaRPr lang="en-US" sz="1550" dirty="0"/>
          </a:p>
        </p:txBody>
      </p:sp>
      <p:sp>
        <p:nvSpPr>
          <p:cNvPr id="8" name="Shape 4"/>
          <p:cNvSpPr/>
          <p:nvPr/>
        </p:nvSpPr>
        <p:spPr>
          <a:xfrm>
            <a:off x="7414379" y="2142530"/>
            <a:ext cx="6422231" cy="1952387"/>
          </a:xfrm>
          <a:prstGeom prst="roundRect">
            <a:avLst>
              <a:gd name="adj" fmla="val 4270"/>
            </a:avLst>
          </a:prstGeom>
          <a:solidFill>
            <a:srgbClr val="444752"/>
          </a:solidFill>
          <a:ln w="7620">
            <a:solidFill>
              <a:srgbClr val="5D606B"/>
            </a:solidFill>
            <a:prstDash val="solid"/>
          </a:ln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357" y="2348508"/>
            <a:ext cx="595313" cy="595313"/>
          </a:xfrm>
          <a:prstGeom prst="rect">
            <a:avLst/>
          </a:prstGeom>
        </p:spPr>
      </p:pic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4068" y="2478643"/>
            <a:ext cx="267891" cy="334923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620357" y="3142178"/>
            <a:ext cx="3092172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วางแผนเสริมศักยภาพได้ตรงจุด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7620357" y="3571399"/>
            <a:ext cx="601027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สนับสนุนลูกให้เติบโตอย่างมั่นใจและเหมาะสม</a:t>
            </a:r>
            <a:endParaRPr lang="en-US" sz="1550" dirty="0"/>
          </a:p>
        </p:txBody>
      </p:sp>
      <p:sp>
        <p:nvSpPr>
          <p:cNvPr id="13" name="Shape 7"/>
          <p:cNvSpPr/>
          <p:nvPr/>
        </p:nvSpPr>
        <p:spPr>
          <a:xfrm>
            <a:off x="793790" y="4293275"/>
            <a:ext cx="6422231" cy="1952387"/>
          </a:xfrm>
          <a:prstGeom prst="roundRect">
            <a:avLst>
              <a:gd name="adj" fmla="val 4270"/>
            </a:avLst>
          </a:prstGeom>
          <a:solidFill>
            <a:srgbClr val="444752"/>
          </a:solidFill>
          <a:ln w="7620">
            <a:solidFill>
              <a:srgbClr val="5D606B"/>
            </a:solidFill>
            <a:prstDash val="solid"/>
          </a:ln>
        </p:spPr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9768" y="4499253"/>
            <a:ext cx="595313" cy="595313"/>
          </a:xfrm>
          <a:prstGeom prst="rect">
            <a:avLst/>
          </a:prstGeom>
        </p:spPr>
      </p:pic>
      <p:pic>
        <p:nvPicPr>
          <p:cNvPr id="15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3479" y="4629388"/>
            <a:ext cx="267891" cy="334923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999768" y="5292923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ลดความกดดันในอนาคต</a:t>
            </a:r>
            <a:endParaRPr lang="en-US" sz="1950" dirty="0"/>
          </a:p>
        </p:txBody>
      </p:sp>
      <p:sp>
        <p:nvSpPr>
          <p:cNvPr id="17" name="Text 9"/>
          <p:cNvSpPr/>
          <p:nvPr/>
        </p:nvSpPr>
        <p:spPr>
          <a:xfrm>
            <a:off x="999768" y="5722144"/>
            <a:ext cx="601027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เข้าใจลูกมากขึ้น ไม่เปรียบเทียบ ไม่บังคับ</a:t>
            </a:r>
            <a:endParaRPr lang="en-US" sz="1550" dirty="0"/>
          </a:p>
        </p:txBody>
      </p:sp>
      <p:sp>
        <p:nvSpPr>
          <p:cNvPr id="18" name="Shape 10"/>
          <p:cNvSpPr/>
          <p:nvPr/>
        </p:nvSpPr>
        <p:spPr>
          <a:xfrm>
            <a:off x="7414379" y="4293275"/>
            <a:ext cx="6422231" cy="1952387"/>
          </a:xfrm>
          <a:prstGeom prst="roundRect">
            <a:avLst>
              <a:gd name="adj" fmla="val 4270"/>
            </a:avLst>
          </a:prstGeom>
          <a:solidFill>
            <a:srgbClr val="444752"/>
          </a:solidFill>
          <a:ln w="7620">
            <a:solidFill>
              <a:srgbClr val="5D606B"/>
            </a:solidFill>
            <a:prstDash val="solid"/>
          </a:ln>
        </p:spPr>
      </p:sp>
      <p:pic>
        <p:nvPicPr>
          <p:cNvPr id="19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0357" y="4499253"/>
            <a:ext cx="595313" cy="595313"/>
          </a:xfrm>
          <a:prstGeom prst="rect">
            <a:avLst/>
          </a:prstGeom>
        </p:spPr>
      </p:pic>
      <p:pic>
        <p:nvPicPr>
          <p:cNvPr id="20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84068" y="4629388"/>
            <a:ext cx="267891" cy="334923"/>
          </a:xfrm>
          <a:prstGeom prst="rect">
            <a:avLst/>
          </a:prstGeom>
        </p:spPr>
      </p:pic>
      <p:sp>
        <p:nvSpPr>
          <p:cNvPr id="21" name="Text 11"/>
          <p:cNvSpPr/>
          <p:nvPr/>
        </p:nvSpPr>
        <p:spPr>
          <a:xfrm>
            <a:off x="7620357" y="5292923"/>
            <a:ext cx="2611279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เตรียมความพร้อมสู่อนาคต</a:t>
            </a:r>
            <a:endParaRPr lang="en-US" sz="1950" dirty="0"/>
          </a:p>
        </p:txBody>
      </p:sp>
      <p:sp>
        <p:nvSpPr>
          <p:cNvPr id="22" name="Text 12"/>
          <p:cNvSpPr/>
          <p:nvPr/>
        </p:nvSpPr>
        <p:spPr>
          <a:xfrm>
            <a:off x="7620357" y="5722144"/>
            <a:ext cx="601027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ปูพื้นฐานความสำเร็จด้วยความเข้าใจที่ลึกซึ้ง</a:t>
            </a:r>
            <a:endParaRPr lang="en-US" sz="1550" dirty="0"/>
          </a:p>
        </p:txBody>
      </p:sp>
      <p:sp>
        <p:nvSpPr>
          <p:cNvPr id="23" name="Text 13"/>
          <p:cNvSpPr/>
          <p:nvPr/>
        </p:nvSpPr>
        <p:spPr>
          <a:xfrm>
            <a:off x="793790" y="6468904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การพัฒนาเด็กไม่ใช่เรื่องของอนาคต แต่คือการตัดสินใจในวันนี้ที่จะกำหนดเส้นทางให้ลูกในวันข้างหน้า เริ่มต้นรู้จักตัวตนของลูกคุณอย่างลึกซึ้ง ด้วย 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รายงานวิเคราะห์พรสวรรค์จากการสแกนลายนิ้วมือเต็ม 10 นิ้ว</a:t>
            </a:r>
            <a:endParaRPr lang="en-US" sz="15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4809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4149685"/>
            <a:ext cx="6434733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F98AC7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วัยเรียน-วัยรุ่น: ค้นหาเส้นทางที่ใช่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793790" y="5067419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วัยเรียน – วัยรุ่น คือช่วงเวลาสำคัญในการกำหนด "เส้นทางชีวิต" ของเด็กแต่ละคน การรู้จักตัวเองให้ชัดเจน ช่วยให้เด็กเลือกแนวทางการเรียนรู้ สายการเรียน และอาชีพในอนาคตได้อย่างมั่นใจ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793790" y="5925741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F98AC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การสแกนลายนิ้วมือแบบเต็ม 10 นิ้ว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ช่วยให้ผู้ปกครองและครู เข้าใจศักยภาพเฉพาะบุคคลของเด็กในเชิงลึก โดยอิงจากระบบการทำงานของสมอง ซึ่งเชื่อมโยงกับลายนิ้วมือที่เป็นเอกลักษณ์ของแต่ละคน</a:t>
            </a:r>
            <a:endParaRPr lang="en-US" sz="15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23380"/>
            <a:ext cx="6675239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F98AC7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เหมาะสำหรับใครในวัยเรียน-วัยรุ่น?</a:t>
            </a:r>
            <a:endParaRPr lang="en-US" sz="39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2464356"/>
            <a:ext cx="6279356" cy="367772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209717" y="2464356"/>
            <a:ext cx="5634514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นักเรียนที่กำลังสับสนว่าจะเรียนสายไหน หรือถนัดอะไร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8209717" y="3466386"/>
            <a:ext cx="5634514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ผู้ปกครองที่ต้องการสนับสนุนลูกอย่างตรงจุด</a:t>
            </a:r>
            <a:endParaRPr lang="en-US" sz="1550" dirty="0"/>
          </a:p>
        </p:txBody>
      </p:sp>
      <p:sp>
        <p:nvSpPr>
          <p:cNvPr id="6" name="Text 3"/>
          <p:cNvSpPr/>
          <p:nvPr/>
        </p:nvSpPr>
        <p:spPr>
          <a:xfrm>
            <a:off x="8209717" y="4468416"/>
            <a:ext cx="5634514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เด็กที่ไม่มั่นใจในตัวเอง หรือเรียนแล้วเครียดเพราะไม่ใช่แนว</a:t>
            </a:r>
            <a:endParaRPr lang="en-US" sz="1550" dirty="0"/>
          </a:p>
        </p:txBody>
      </p:sp>
      <p:sp>
        <p:nvSpPr>
          <p:cNvPr id="7" name="Text 4"/>
          <p:cNvSpPr/>
          <p:nvPr/>
        </p:nvSpPr>
        <p:spPr>
          <a:xfrm>
            <a:off x="8209717" y="5470446"/>
            <a:ext cx="5634514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วัยรุ่นที่กำลังตัดสินใจเกี่ยวกับคณะ มหาวิทยาลัย หรืออาชีพในอนาคต</a:t>
            </a:r>
            <a:endParaRPr lang="en-US" sz="1550" dirty="0"/>
          </a:p>
        </p:txBody>
      </p:sp>
      <p:sp>
        <p:nvSpPr>
          <p:cNvPr id="8" name="Text 5"/>
          <p:cNvSpPr/>
          <p:nvPr/>
        </p:nvSpPr>
        <p:spPr>
          <a:xfrm>
            <a:off x="793790" y="6588562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เพราะการรู้จักตัวเองเร็ว = 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ได้เปรียบกว่า</a:t>
            </a:r>
            <a:endParaRPr lang="en-US" sz="15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729978"/>
            <a:ext cx="10286286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F98AC7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สิ่งที่คุณจะได้รับจากการวิเคราะห์สำหรับวัยเรียน-วัยรุ่น</a:t>
            </a:r>
            <a:endParaRPr lang="en-US" sz="3900" dirty="0"/>
          </a:p>
        </p:txBody>
      </p:sp>
      <p:sp>
        <p:nvSpPr>
          <p:cNvPr id="3" name="Shape 1"/>
          <p:cNvSpPr/>
          <p:nvPr/>
        </p:nvSpPr>
        <p:spPr>
          <a:xfrm>
            <a:off x="793790" y="2746891"/>
            <a:ext cx="4215289" cy="1506736"/>
          </a:xfrm>
          <a:prstGeom prst="roundRect">
            <a:avLst>
              <a:gd name="adj" fmla="val 5532"/>
            </a:avLst>
          </a:prstGeom>
          <a:solidFill>
            <a:srgbClr val="252833"/>
          </a:solidFill>
          <a:ln w="22860">
            <a:solidFill>
              <a:srgbClr val="5D606B"/>
            </a:solidFill>
            <a:prstDash val="solid"/>
          </a:ln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2746891"/>
            <a:ext cx="91440" cy="150673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06448" y="2968109"/>
            <a:ext cx="2794159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ทราบสไตล์การเรียนรู้ (VAK)</a:t>
            </a:r>
            <a:endParaRPr lang="en-US" sz="1950" dirty="0"/>
          </a:p>
        </p:txBody>
      </p:sp>
      <p:sp>
        <p:nvSpPr>
          <p:cNvPr id="6" name="Text 3"/>
          <p:cNvSpPr/>
          <p:nvPr/>
        </p:nvSpPr>
        <p:spPr>
          <a:xfrm>
            <a:off x="1106448" y="3397329"/>
            <a:ext cx="3681413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รู้ว่าลูกเรียนรู้ผ่าน Visual, Auditory หรือ Kinesthetic แบบไหนที่เหมาะกับเขาที่สุด</a:t>
            </a:r>
            <a:endParaRPr lang="en-US" sz="1550" dirty="0"/>
          </a:p>
        </p:txBody>
      </p:sp>
      <p:sp>
        <p:nvSpPr>
          <p:cNvPr id="7" name="Shape 4"/>
          <p:cNvSpPr/>
          <p:nvPr/>
        </p:nvSpPr>
        <p:spPr>
          <a:xfrm>
            <a:off x="5207437" y="2746891"/>
            <a:ext cx="4215408" cy="1506736"/>
          </a:xfrm>
          <a:prstGeom prst="roundRect">
            <a:avLst>
              <a:gd name="adj" fmla="val 5532"/>
            </a:avLst>
          </a:prstGeom>
          <a:solidFill>
            <a:srgbClr val="252833"/>
          </a:solidFill>
          <a:ln w="22860">
            <a:solidFill>
              <a:srgbClr val="5D606B"/>
            </a:solidFill>
            <a:prstDash val="solid"/>
          </a:ln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437" y="2746891"/>
            <a:ext cx="91440" cy="1506736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520095" y="2968109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รู้ว่าลูกถนัดด้านใด</a:t>
            </a:r>
            <a:endParaRPr lang="en-US" sz="1950" dirty="0"/>
          </a:p>
        </p:txBody>
      </p:sp>
      <p:sp>
        <p:nvSpPr>
          <p:cNvPr id="10" name="Text 6"/>
          <p:cNvSpPr/>
          <p:nvPr/>
        </p:nvSpPr>
        <p:spPr>
          <a:xfrm>
            <a:off x="5520095" y="3397329"/>
            <a:ext cx="3681532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เช่น การคิดวิเคราะห์ ภาษา ดนตรี การลงมือทำ ฯลฯ</a:t>
            </a:r>
            <a:endParaRPr lang="en-US" sz="1550" dirty="0"/>
          </a:p>
        </p:txBody>
      </p:sp>
      <p:sp>
        <p:nvSpPr>
          <p:cNvPr id="11" name="Shape 7"/>
          <p:cNvSpPr/>
          <p:nvPr/>
        </p:nvSpPr>
        <p:spPr>
          <a:xfrm>
            <a:off x="9621203" y="2746891"/>
            <a:ext cx="4215289" cy="1506736"/>
          </a:xfrm>
          <a:prstGeom prst="roundRect">
            <a:avLst>
              <a:gd name="adj" fmla="val 5532"/>
            </a:avLst>
          </a:prstGeom>
          <a:solidFill>
            <a:srgbClr val="252833"/>
          </a:solidFill>
          <a:ln w="22860">
            <a:solidFill>
              <a:srgbClr val="5D606B"/>
            </a:solidFill>
            <a:prstDash val="solid"/>
          </a:ln>
        </p:spPr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1203" y="2746891"/>
            <a:ext cx="91440" cy="1506736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9933861" y="2968109"/>
            <a:ext cx="3627953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วางแผนสายการเรียน/อาชีพได้แม่นยำ</a:t>
            </a:r>
            <a:endParaRPr lang="en-US" sz="1950" dirty="0"/>
          </a:p>
        </p:txBody>
      </p:sp>
      <p:sp>
        <p:nvSpPr>
          <p:cNvPr id="14" name="Text 9"/>
          <p:cNvSpPr/>
          <p:nvPr/>
        </p:nvSpPr>
        <p:spPr>
          <a:xfrm>
            <a:off x="9933861" y="3397329"/>
            <a:ext cx="3681413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จากศักยภาพสมองที่แท้จริง ไม่ต้องลองผิดลองถูก</a:t>
            </a:r>
            <a:endParaRPr lang="en-US" sz="1550" dirty="0"/>
          </a:p>
        </p:txBody>
      </p:sp>
      <p:sp>
        <p:nvSpPr>
          <p:cNvPr id="15" name="Shape 10"/>
          <p:cNvSpPr/>
          <p:nvPr/>
        </p:nvSpPr>
        <p:spPr>
          <a:xfrm>
            <a:off x="793790" y="4451985"/>
            <a:ext cx="4215289" cy="1189196"/>
          </a:xfrm>
          <a:prstGeom prst="roundRect">
            <a:avLst>
              <a:gd name="adj" fmla="val 7010"/>
            </a:avLst>
          </a:prstGeom>
          <a:solidFill>
            <a:srgbClr val="252833"/>
          </a:solidFill>
          <a:ln w="22860">
            <a:solidFill>
              <a:srgbClr val="5D606B"/>
            </a:solidFill>
            <a:prstDash val="solid"/>
          </a:ln>
        </p:spPr>
      </p:sp>
      <p:pic>
        <p:nvPicPr>
          <p:cNvPr id="1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4451985"/>
            <a:ext cx="91440" cy="1189196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1106448" y="4673203"/>
            <a:ext cx="2671882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เสริมจุดแข็ง–พัฒนาจุดอ่อน</a:t>
            </a:r>
            <a:endParaRPr lang="en-US" sz="1950" dirty="0"/>
          </a:p>
        </p:txBody>
      </p:sp>
      <p:sp>
        <p:nvSpPr>
          <p:cNvPr id="18" name="Text 12"/>
          <p:cNvSpPr/>
          <p:nvPr/>
        </p:nvSpPr>
        <p:spPr>
          <a:xfrm>
            <a:off x="1106448" y="5102423"/>
            <a:ext cx="3681413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ได้อย่างมีเป้าหมาย ไม่เสียเวลา</a:t>
            </a:r>
            <a:endParaRPr lang="en-US" sz="1550" dirty="0"/>
          </a:p>
        </p:txBody>
      </p:sp>
      <p:sp>
        <p:nvSpPr>
          <p:cNvPr id="19" name="Shape 13"/>
          <p:cNvSpPr/>
          <p:nvPr/>
        </p:nvSpPr>
        <p:spPr>
          <a:xfrm>
            <a:off x="5207437" y="4451985"/>
            <a:ext cx="4215408" cy="1189196"/>
          </a:xfrm>
          <a:prstGeom prst="roundRect">
            <a:avLst>
              <a:gd name="adj" fmla="val 7010"/>
            </a:avLst>
          </a:prstGeom>
          <a:solidFill>
            <a:srgbClr val="252833"/>
          </a:solidFill>
          <a:ln w="22860">
            <a:solidFill>
              <a:srgbClr val="5D606B"/>
            </a:solidFill>
            <a:prstDash val="solid"/>
          </a:ln>
        </p:spPr>
      </p:sp>
      <p:pic>
        <p:nvPicPr>
          <p:cNvPr id="20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7437" y="4451985"/>
            <a:ext cx="91440" cy="1189196"/>
          </a:xfrm>
          <a:prstGeom prst="rect">
            <a:avLst/>
          </a:prstGeom>
        </p:spPr>
      </p:pic>
      <p:sp>
        <p:nvSpPr>
          <p:cNvPr id="21" name="Text 14"/>
          <p:cNvSpPr/>
          <p:nvPr/>
        </p:nvSpPr>
        <p:spPr>
          <a:xfrm>
            <a:off x="5520095" y="4673203"/>
            <a:ext cx="2955250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ช่วยลดความเครียดในการเรียน</a:t>
            </a:r>
            <a:endParaRPr lang="en-US" sz="1950" dirty="0"/>
          </a:p>
        </p:txBody>
      </p:sp>
      <p:sp>
        <p:nvSpPr>
          <p:cNvPr id="22" name="Text 15"/>
          <p:cNvSpPr/>
          <p:nvPr/>
        </p:nvSpPr>
        <p:spPr>
          <a:xfrm>
            <a:off x="5520095" y="5102423"/>
            <a:ext cx="3681532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เพราะเลือกสิ่งที่ใช่ตั้งแต่ต้น</a:t>
            </a:r>
            <a:endParaRPr lang="en-US" sz="1550" dirty="0"/>
          </a:p>
        </p:txBody>
      </p:sp>
      <p:sp>
        <p:nvSpPr>
          <p:cNvPr id="23" name="Text 16"/>
          <p:cNvSpPr/>
          <p:nvPr/>
        </p:nvSpPr>
        <p:spPr>
          <a:xfrm>
            <a:off x="793790" y="5864423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รายงานวิเคราะห์จากลายนิ้วมือช่วยให้เด็กวัยเรียนสามารถเข้าใจตนเองได้ลึกขึ้น ไม่ต้องลองผิดลองถูก ไม่ต้องเปลี่ยนสายกลางคัน และเรียนรู้ได้อย่างมีเป้าหมาย 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เพราะทุกคนมีพรสวรรค์แต่ต้องค้นหาให้เจอเร็วที่สุด</a:t>
            </a:r>
            <a:endParaRPr lang="en-US" sz="15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48090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4467225"/>
            <a:ext cx="8768596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F98AC7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วัยทำงาน-Start up: ค้นหาศักยภาพที่แท้จริง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793790" y="5384959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ในยุคที่ทุกอย่างเปลี่ยนแปลงเร็ว การรู้จัก "ตัวเอง" อย่างแท้จริง คือจุดเริ่มต้นของการเติบโตที่มั่นคง ไม่ว่าคุณจะเป็นมนุษย์เงินเดือน ฟรีแลนซ์ หรือผู้ประกอบการ Start up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793790" y="5925741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F98AC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การวิเคราะห์ลายนิ้วมือ 10 นิ้ว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คือเครื่องมือที่จะช่วยให้คุณค้นพบศักยภาพ จุดแข็ง จุดอ่อน และเส้นทางอาชีพที่เหมาะกับตัวคุณที่สุด</a:t>
            </a:r>
            <a:endParaRPr lang="en-US" sz="15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80874"/>
            <a:ext cx="5651302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F98AC7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เหมาะสำหรับใครในวัยทำงาน?</a:t>
            </a:r>
            <a:endParaRPr lang="en-US" sz="39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90" y="2421850"/>
            <a:ext cx="6279356" cy="3445312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564874" y="2421850"/>
            <a:ext cx="446484" cy="446484"/>
          </a:xfrm>
          <a:prstGeom prst="roundRect">
            <a:avLst>
              <a:gd name="adj" fmla="val 18670"/>
            </a:avLst>
          </a:prstGeom>
          <a:solidFill>
            <a:srgbClr val="444752"/>
          </a:solidFill>
          <a:ln w="7620">
            <a:solidFill>
              <a:srgbClr val="5D606B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8209717" y="2490073"/>
            <a:ext cx="4227314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คนที่ยังค้นหาตัวเองในสายงานหรืออาชีพที่ใช่</a:t>
            </a:r>
            <a:endParaRPr lang="en-US" sz="1950" dirty="0"/>
          </a:p>
        </p:txBody>
      </p:sp>
      <p:sp>
        <p:nvSpPr>
          <p:cNvPr id="6" name="Shape 3"/>
          <p:cNvSpPr/>
          <p:nvPr/>
        </p:nvSpPr>
        <p:spPr>
          <a:xfrm>
            <a:off x="7564874" y="3265170"/>
            <a:ext cx="446484" cy="446484"/>
          </a:xfrm>
          <a:prstGeom prst="roundRect">
            <a:avLst>
              <a:gd name="adj" fmla="val 18670"/>
            </a:avLst>
          </a:prstGeom>
          <a:solidFill>
            <a:srgbClr val="444752"/>
          </a:solidFill>
          <a:ln w="7620">
            <a:solidFill>
              <a:srgbClr val="5D606B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8209717" y="3333393"/>
            <a:ext cx="5436513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ผู้ที่กำลังวางแผนเปลี่ยนสายงาน หรือเริ่มต้นธุรกิจส่วนตัว</a:t>
            </a:r>
            <a:endParaRPr lang="en-US" sz="1950" dirty="0"/>
          </a:p>
        </p:txBody>
      </p:sp>
      <p:sp>
        <p:nvSpPr>
          <p:cNvPr id="8" name="Shape 5"/>
          <p:cNvSpPr/>
          <p:nvPr/>
        </p:nvSpPr>
        <p:spPr>
          <a:xfrm>
            <a:off x="7564874" y="4108490"/>
            <a:ext cx="446484" cy="446484"/>
          </a:xfrm>
          <a:prstGeom prst="roundRect">
            <a:avLst>
              <a:gd name="adj" fmla="val 18670"/>
            </a:avLst>
          </a:prstGeom>
          <a:solidFill>
            <a:srgbClr val="444752"/>
          </a:solidFill>
          <a:ln w="7620">
            <a:solidFill>
              <a:srgbClr val="5D606B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8209717" y="4176713"/>
            <a:ext cx="4045268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ฟรีแลนซ์ที่ต้องการเข้าใจจุดเด่นของตนเอง</a:t>
            </a:r>
            <a:endParaRPr lang="en-US" sz="1950" dirty="0"/>
          </a:p>
        </p:txBody>
      </p:sp>
      <p:sp>
        <p:nvSpPr>
          <p:cNvPr id="10" name="Shape 7"/>
          <p:cNvSpPr/>
          <p:nvPr/>
        </p:nvSpPr>
        <p:spPr>
          <a:xfrm>
            <a:off x="7564874" y="4951809"/>
            <a:ext cx="446484" cy="446484"/>
          </a:xfrm>
          <a:prstGeom prst="roundRect">
            <a:avLst>
              <a:gd name="adj" fmla="val 18670"/>
            </a:avLst>
          </a:prstGeom>
          <a:solidFill>
            <a:srgbClr val="444752"/>
          </a:solidFill>
          <a:ln w="7620">
            <a:solidFill>
              <a:srgbClr val="5D606B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8209717" y="5020032"/>
            <a:ext cx="5203627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D6E5EF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ผู้บริหารหรือหัวหน้าทีม ที่ต้องการใช้คนให้ตรงศักยภาพ</a:t>
            </a:r>
            <a:endParaRPr lang="en-US" sz="1950" dirty="0"/>
          </a:p>
        </p:txBody>
      </p:sp>
      <p:sp>
        <p:nvSpPr>
          <p:cNvPr id="12" name="Text 9"/>
          <p:cNvSpPr/>
          <p:nvPr/>
        </p:nvSpPr>
        <p:spPr>
          <a:xfrm>
            <a:off x="793790" y="6313646"/>
            <a:ext cx="1304282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ไม่ว่าคุณจะเริ่มต้นเส้นทางใหม่ หรือกำลังพัฒนาตัวเองให้เติบโต รายงานวิเคราะห์ลายนิ้วมือ 10 นิ้วจะช่วยให้คุณเข้าใจตนเองอย่างแม่นยำ </a:t>
            </a:r>
            <a:pPr algn="l" indent="0" marL="0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F98AC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รู้–วางแผน–พัฒนา ได้เร็วขึ้น</a:t>
            </a:r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6E5E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และมั่นใจกับการตัดสินใจในอนาคต</a:t>
            </a:r>
            <a:endParaRPr lang="en-US" sz="15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2025-08-30T22:59:07Z</dcterms:created>
  <dcterms:modified xsi:type="dcterms:W3CDTF">2025-08-30T22:59:07Z</dcterms:modified>
</cp:coreProperties>
</file>